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6"/>
  </p:notesMasterIdLst>
  <p:handoutMasterIdLst>
    <p:handoutMasterId r:id="rId7"/>
  </p:handoutMasterIdLst>
  <p:sldIdLst>
    <p:sldId id="276" r:id="rId3"/>
    <p:sldId id="277" r:id="rId4"/>
    <p:sldId id="27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C3226"/>
    <a:srgbClr val="00133A"/>
    <a:srgbClr val="104031"/>
    <a:srgbClr val="51A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1626" y="60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20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8A061-C14B-4E75-BCB1-B25E33578735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F2692-55CC-4ED4-A6B4-A5B06B034E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004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EE92F-F45C-4030-A3BE-C231C70E2C26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5060C-BB14-4667-A58B-79D527DE3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95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8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9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9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2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97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4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9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1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8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8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7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2102A-6B4D-4072-A37F-9B400926AD4E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0D8A8-B859-4C5B-B442-5FAB2CCC19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94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Ø"/>
        <a:defRPr sz="2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002060"/>
        </a:buClr>
        <a:buFont typeface="Wingdings" panose="05000000000000000000" pitchFamily="2" charset="2"/>
        <a:buChar char="p"/>
        <a:defRPr sz="2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urse.acad.nsysu.edu.tw/TAsystem/login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thics.nctu.edu.tw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cience.nsysu.edu.tw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1333" y="332656"/>
            <a:ext cx="8352928" cy="687610"/>
          </a:xfrm>
        </p:spPr>
        <p:txBody>
          <a:bodyPr>
            <a:normAutofit/>
          </a:bodyPr>
          <a:lstStyle/>
          <a:p>
            <a:pPr algn="ctr"/>
            <a:r>
              <a:rPr lang="en-US" altLang="zh-TW" sz="3800" dirty="0" smtClean="0">
                <a:solidFill>
                  <a:srgbClr val="0000FF"/>
                </a:solidFill>
              </a:rPr>
              <a:t>Teaching Assistant(TA)Training</a:t>
            </a:r>
            <a:endParaRPr lang="zh-TW" altLang="en-US" sz="3800" dirty="0">
              <a:solidFill>
                <a:srgbClr val="0000FF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040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en-US" altLang="zh-TW" sz="2000" dirty="0"/>
              <a:t>For </a:t>
            </a:r>
            <a:r>
              <a:rPr lang="en-US" altLang="zh-TW" sz="2000" dirty="0" smtClean="0"/>
              <a:t>obtaining </a:t>
            </a:r>
            <a:r>
              <a:rPr lang="en-US" altLang="zh-TW" sz="2000" dirty="0"/>
              <a:t>teaching assistant </a:t>
            </a:r>
            <a:r>
              <a:rPr lang="en-US" altLang="zh-TW" sz="2000" dirty="0" smtClean="0"/>
              <a:t>qualification, you need to join</a:t>
            </a:r>
            <a:r>
              <a:rPr lang="zh-TW" altLang="en-US" sz="2000" dirty="0"/>
              <a:t> </a:t>
            </a:r>
            <a:r>
              <a:rPr lang="zh-TW" altLang="en-US" sz="2000" dirty="0" smtClean="0"/>
              <a:t>「</a:t>
            </a:r>
            <a:r>
              <a:rPr lang="en-US" altLang="zh-TW" sz="2000" dirty="0" smtClean="0"/>
              <a:t>Teaching Assistant Training Courses</a:t>
            </a:r>
            <a:r>
              <a:rPr lang="zh-TW" altLang="en-US" sz="2000" dirty="0" smtClean="0"/>
              <a:t>」 </a:t>
            </a:r>
            <a:r>
              <a:rPr lang="en-US" altLang="zh-TW" sz="2000" dirty="0" smtClean="0"/>
              <a:t>held by</a:t>
            </a:r>
            <a:r>
              <a:rPr lang="zh-TW" altLang="en-US" sz="2000" dirty="0" smtClean="0"/>
              <a:t>「</a:t>
            </a:r>
            <a:r>
              <a:rPr lang="en-US" altLang="zh-TW" sz="2000" dirty="0"/>
              <a:t>Office of Academic </a:t>
            </a:r>
            <a:r>
              <a:rPr lang="en-US" altLang="zh-TW" sz="2000" dirty="0" smtClean="0"/>
              <a:t>Affairs (on line)</a:t>
            </a:r>
            <a:r>
              <a:rPr lang="zh-TW" altLang="en-US" sz="2000" dirty="0" smtClean="0"/>
              <a:t>」＆「</a:t>
            </a:r>
            <a:r>
              <a:rPr lang="en-US" altLang="zh-TW" sz="2000" dirty="0" smtClean="0"/>
              <a:t>College of Science (on site)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>,totally 8 hours at least.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en-US" altLang="zh-TW" sz="2000" dirty="0"/>
              <a:t>Registration </a:t>
            </a:r>
            <a:r>
              <a:rPr lang="en-US" altLang="zh-TW" sz="2000" dirty="0" smtClean="0"/>
              <a:t>Web</a:t>
            </a:r>
            <a:r>
              <a:rPr lang="zh-TW" altLang="en-US" sz="2000" dirty="0" smtClean="0"/>
              <a:t>：</a:t>
            </a:r>
            <a:r>
              <a:rPr lang="en-US" altLang="zh-TW" sz="2000" dirty="0">
                <a:hlinkClick r:id="rId2"/>
              </a:rPr>
              <a:t>http://</a:t>
            </a:r>
            <a:r>
              <a:rPr lang="en-US" altLang="zh-TW" sz="2000" dirty="0" smtClean="0">
                <a:hlinkClick r:id="rId2"/>
              </a:rPr>
              <a:t>www.course.acad.nsysu.edu.tw/TAsystem/login.php</a:t>
            </a:r>
            <a:endParaRPr lang="en-US" altLang="zh-TW" sz="2000" dirty="0" smtClean="0"/>
          </a:p>
          <a:p>
            <a:pPr marL="269875" indent="0">
              <a:spcBef>
                <a:spcPts val="0"/>
              </a:spcBef>
              <a:buNone/>
            </a:pPr>
            <a:r>
              <a:rPr lang="en-US" altLang="zh-TW" sz="2000" dirty="0"/>
              <a:t>Registration </a:t>
            </a:r>
            <a:r>
              <a:rPr lang="en-US" altLang="zh-TW" sz="2000" dirty="0" smtClean="0"/>
              <a:t>Web </a:t>
            </a:r>
            <a:r>
              <a:rPr lang="en-US" altLang="zh-TW" sz="2000" dirty="0"/>
              <a:t>Path: Office of Academic </a:t>
            </a:r>
            <a:r>
              <a:rPr lang="en-US" altLang="zh-TW" sz="2000" dirty="0" smtClean="0"/>
              <a:t>Affairs/(right) </a:t>
            </a:r>
            <a:r>
              <a:rPr lang="en-US" altLang="zh-TW" sz="2000" dirty="0"/>
              <a:t>TA</a:t>
            </a:r>
            <a:r>
              <a:rPr lang="zh-TW" altLang="en-US" sz="2000" dirty="0"/>
              <a:t>教學助理培訓</a:t>
            </a:r>
            <a:r>
              <a:rPr lang="zh-TW" altLang="en-US" sz="2000" dirty="0" smtClean="0"/>
              <a:t>資訊網 </a:t>
            </a:r>
            <a:r>
              <a:rPr lang="en-US" altLang="zh-TW" sz="2000" dirty="0" smtClean="0"/>
              <a:t>TA </a:t>
            </a:r>
            <a:r>
              <a:rPr lang="en-US" altLang="zh-TW" sz="2000" dirty="0"/>
              <a:t>Teaching Assistant Training Information Network </a:t>
            </a:r>
            <a:r>
              <a:rPr lang="en-US" altLang="zh-TW" sz="2000" dirty="0" smtClean="0"/>
              <a:t>(</a:t>
            </a:r>
            <a:r>
              <a:rPr lang="en-US" altLang="zh-TW" sz="2000" dirty="0"/>
              <a:t>Please register to create an account for the first time</a:t>
            </a:r>
            <a:r>
              <a:rPr lang="en-US" altLang="zh-TW" sz="2000" dirty="0" smtClean="0"/>
              <a:t>.)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Deadline: normally within 2~4 weeks after semester starting</a:t>
            </a:r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4062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4921" y="332656"/>
            <a:ext cx="8424936" cy="720080"/>
          </a:xfrm>
        </p:spPr>
        <p:txBody>
          <a:bodyPr>
            <a:noAutofit/>
          </a:bodyPr>
          <a:lstStyle/>
          <a:p>
            <a:pPr algn="ctr"/>
            <a:r>
              <a:rPr lang="en-US" altLang="zh-TW" sz="3600" dirty="0" smtClean="0">
                <a:solidFill>
                  <a:srgbClr val="0000FF"/>
                </a:solidFill>
              </a:rPr>
              <a:t>Academic </a:t>
            </a:r>
            <a:r>
              <a:rPr lang="en-US" altLang="zh-TW" sz="3600" dirty="0">
                <a:solidFill>
                  <a:srgbClr val="0000FF"/>
                </a:solidFill>
              </a:rPr>
              <a:t>Research Ethics </a:t>
            </a:r>
            <a:r>
              <a:rPr lang="en-US" altLang="zh-TW" sz="3600" dirty="0" smtClean="0">
                <a:solidFill>
                  <a:srgbClr val="0000FF"/>
                </a:solidFill>
              </a:rPr>
              <a:t>Course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2" y="1162397"/>
            <a:ext cx="8159693" cy="3024336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  <a:tabLst>
                <a:tab pos="981075" algn="l"/>
              </a:tabLst>
            </a:pPr>
            <a:r>
              <a:rPr lang="en-US" altLang="zh-TW" sz="2000" dirty="0"/>
              <a:t>Master and </a:t>
            </a:r>
            <a:r>
              <a:rPr lang="en-US" altLang="zh-TW" sz="2000" dirty="0" err="1" smtClean="0"/>
              <a:t>Phd</a:t>
            </a:r>
            <a:r>
              <a:rPr lang="en-US" altLang="zh-TW" sz="2000" dirty="0" smtClean="0"/>
              <a:t> Students need </a:t>
            </a:r>
            <a:r>
              <a:rPr lang="en-US" altLang="zh-TW" sz="2000" dirty="0"/>
              <a:t>to take </a:t>
            </a:r>
            <a:r>
              <a:rPr lang="zh-TW" altLang="en-US" sz="2000" dirty="0" smtClean="0"/>
              <a:t>「</a:t>
            </a:r>
            <a:r>
              <a:rPr lang="en-US" altLang="zh-TW" sz="2000" dirty="0" smtClean="0"/>
              <a:t>Academic </a:t>
            </a:r>
            <a:r>
              <a:rPr lang="en-US" altLang="zh-TW" sz="2000" dirty="0"/>
              <a:t>Research Ethics </a:t>
            </a:r>
            <a:r>
              <a:rPr lang="en-US" altLang="zh-TW" sz="2000" dirty="0" smtClean="0"/>
              <a:t>Course(on line)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>at first semester year</a:t>
            </a:r>
            <a:r>
              <a:rPr lang="en-US" altLang="zh-TW" sz="2000" dirty="0"/>
              <a:t>. Those who do not pass may not apply for a degree examination</a:t>
            </a:r>
            <a:r>
              <a:rPr lang="en-US" altLang="zh-TW" sz="2000" dirty="0" smtClean="0"/>
              <a:t>. </a:t>
            </a:r>
          </a:p>
          <a:p>
            <a:pPr marL="514350" indent="-514350" algn="just">
              <a:buFont typeface="+mj-lt"/>
              <a:buAutoNum type="arabicPeriod"/>
              <a:tabLst>
                <a:tab pos="981075" algn="l"/>
              </a:tabLst>
            </a:pPr>
            <a:r>
              <a:rPr lang="en-US" altLang="zh-TW" sz="2000" dirty="0"/>
              <a:t>Academic Research Ethics </a:t>
            </a:r>
            <a:r>
              <a:rPr lang="en-US" altLang="zh-TW" sz="2000" dirty="0" smtClean="0"/>
              <a:t>Course (</a:t>
            </a:r>
            <a:r>
              <a:rPr lang="en-US" altLang="zh-TW" sz="2000" dirty="0"/>
              <a:t>on line) </a:t>
            </a:r>
            <a:r>
              <a:rPr lang="en-US" altLang="zh-TW" sz="2000" dirty="0" smtClean="0"/>
              <a:t>(Center for Taiwan Academic Research Ethics Education)</a:t>
            </a:r>
            <a:r>
              <a:rPr lang="zh-TW" altLang="en-US" sz="2000" dirty="0" smtClean="0"/>
              <a:t>：</a:t>
            </a:r>
            <a:endParaRPr lang="en-US" altLang="zh-TW" sz="2000" dirty="0" smtClean="0"/>
          </a:p>
          <a:p>
            <a:pPr marL="541338" indent="0" algn="just">
              <a:buNone/>
              <a:tabLst>
                <a:tab pos="981075" algn="l"/>
              </a:tabLst>
            </a:pPr>
            <a:r>
              <a:rPr lang="zh-TW" altLang="en-US" sz="2000" dirty="0" smtClean="0"/>
              <a:t> </a:t>
            </a:r>
            <a:r>
              <a:rPr lang="en-US" altLang="zh-TW" sz="2000" dirty="0" smtClean="0">
                <a:hlinkClick r:id="rId2"/>
              </a:rPr>
              <a:t>https</a:t>
            </a:r>
            <a:r>
              <a:rPr lang="en-US" altLang="zh-TW" sz="2000" dirty="0">
                <a:hlinkClick r:id="rId2"/>
              </a:rPr>
              <a:t>://ethics.nctu.edu.tw</a:t>
            </a:r>
            <a:r>
              <a:rPr lang="en-US" altLang="zh-TW" sz="2000" dirty="0" smtClean="0">
                <a:hlinkClick r:id="rId2"/>
              </a:rPr>
              <a:t>/</a:t>
            </a:r>
            <a:r>
              <a:rPr lang="en-US" altLang="zh-TW" sz="2000" dirty="0" smtClean="0"/>
              <a:t>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296394"/>
            <a:ext cx="49962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505" y="149102"/>
            <a:ext cx="8342967" cy="543594"/>
          </a:xfrm>
        </p:spPr>
        <p:txBody>
          <a:bodyPr>
            <a:normAutofit/>
          </a:bodyPr>
          <a:lstStyle/>
          <a:p>
            <a:pPr algn="ctr"/>
            <a:r>
              <a:rPr lang="zh-TW" altLang="en-US" sz="3000" dirty="0"/>
              <a:t>教室使用</a:t>
            </a:r>
            <a:r>
              <a:rPr lang="en-US" altLang="zh-TW" sz="3000" dirty="0"/>
              <a:t>-</a:t>
            </a:r>
            <a:r>
              <a:rPr lang="zh-TW" altLang="en-US" sz="3000" dirty="0" smtClean="0"/>
              <a:t>注意事項一覽表</a:t>
            </a:r>
            <a:endParaRPr lang="zh-TW" altLang="en-US" sz="30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723334"/>
              </p:ext>
            </p:extLst>
          </p:nvPr>
        </p:nvGraphicFramePr>
        <p:xfrm>
          <a:off x="292356" y="149102"/>
          <a:ext cx="8528116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490"/>
                <a:gridCol w="3806266"/>
                <a:gridCol w="1656184"/>
                <a:gridCol w="1584176"/>
              </a:tblGrid>
              <a:tr h="36990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Open Door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Close Door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Equipment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043920">
                <a:tc>
                  <a:txBody>
                    <a:bodyPr/>
                    <a:lstStyle/>
                    <a:p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Office</a:t>
                      </a:r>
                      <a:r>
                        <a:rPr lang="en-US" altLang="zh-TW" sz="1800" b="1" baseline="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Hours</a:t>
                      </a:r>
                      <a:endParaRPr lang="en-US" altLang="zh-TW" sz="18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(Semester Courses)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Classroom will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be opened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minutes before the class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Close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Door 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(unlocked)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Power off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Computer, Projector,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Air conditioner, Lamp…</a:t>
                      </a:r>
                      <a:endParaRPr lang="zh-TW" altLang="en-US" sz="15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7584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Weekend,</a:t>
                      </a:r>
                      <a:r>
                        <a:rPr lang="en-US" altLang="zh-TW" sz="1800" b="1" baseline="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Holiday,…</a:t>
                      </a:r>
                      <a:endParaRPr lang="zh-TW" altLang="en-US" sz="18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1.Classroom Application Form (7 days before)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2.Borrowing Key(1~3days before)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3.Open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&amp;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Lock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Door by Yourself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Return Key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5.Check if the Equipment is Damaged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Close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&amp; Lock Door by Yourself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(locked)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Power off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Computer, Projector,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Air conditioner, Lamp…</a:t>
                      </a:r>
                      <a:endParaRPr lang="zh-TW" altLang="en-US" sz="15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764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baseline="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Equipment</a:t>
                      </a:r>
                      <a:endParaRPr lang="zh-TW" altLang="en-US" sz="1800" b="1" kern="1200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339850" marR="0" lvl="0" indent="-13398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Equipment: Please follow the indicated operating procedures to perform the switching sequence.</a:t>
                      </a:r>
                    </a:p>
                    <a:p>
                      <a:pPr marL="1339850" marR="0" lvl="0" indent="-13398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Air Conditioner Remote Control: 1 remote control can be used for multiple air conditioners.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Classroom Application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「理學院使用場地申請單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Application Form for Using Venues in the College of Science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「理學院場地設備使用切結書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Affidavit for Using Venues and Equipment in the College of Science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</a:p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Weekend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or Holiday (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Non Office Hours)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：「理學院中庭大門開放申請單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College of Science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Entrance Gate Open Application Form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Form Download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60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2"/>
                        </a:rPr>
                        <a:t>http://science.nsysu.edu.tw/</a:t>
                      </a:r>
                      <a:r>
                        <a:rPr lang="zh-TW" altLang="en-US" sz="160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1600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811213" lvl="8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College of Science/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(left)</a:t>
                      </a:r>
                      <a:r>
                        <a:rPr lang="en-US" altLang="zh-TW" sz="1600" b="1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Reguluation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/Other </a:t>
                      </a:r>
                      <a:r>
                        <a:rPr lang="en-US" altLang="zh-TW" sz="1600" b="1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Reguluations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286287"/>
      </p:ext>
    </p:extLst>
  </p:cSld>
  <p:clrMapOvr>
    <a:masterClrMapping/>
  </p:clrMapOvr>
</p:sld>
</file>

<file path=ppt/theme/theme1.xml><?xml version="1.0" encoding="utf-8"?>
<a:theme xmlns:a="http://schemas.openxmlformats.org/drawingml/2006/main" name="佈景主題1-白底藍框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3" id="{EEE6BBB4-E18D-448A-BEC0-3D5113DBE347}" vid="{547D75A3-4911-4006-B3DF-B38AE618CD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20D7911-0CAB-4AEF-86EF-CEB0DF3661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佈景主題1-白底藍框</Template>
  <TotalTime>0</TotalTime>
  <Words>364</Words>
  <Application>Microsoft Office PowerPoint</Application>
  <PresentationFormat>如螢幕大小 (4:3)</PresentationFormat>
  <Paragraphs>40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微軟正黑體</vt:lpstr>
      <vt:lpstr>新細明體</vt:lpstr>
      <vt:lpstr>Arial</vt:lpstr>
      <vt:lpstr>Calibri</vt:lpstr>
      <vt:lpstr>Wingdings</vt:lpstr>
      <vt:lpstr>佈景主題1-白底藍框</vt:lpstr>
      <vt:lpstr>Teaching Assistant(TA)Training</vt:lpstr>
      <vt:lpstr>Academic Research Ethics Course</vt:lpstr>
      <vt:lpstr>教室使用-注意事項一覽表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2012-04-19T01:52:41Z</dcterms:created>
  <dcterms:modified xsi:type="dcterms:W3CDTF">2018-09-05T08:22:03Z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TC010362649</vt:lpwstr>
  </property>
</Properties>
</file>