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20"/>
  </p:notesMasterIdLst>
  <p:handoutMasterIdLst>
    <p:handoutMasterId r:id="rId21"/>
  </p:handoutMasterIdLst>
  <p:sldIdLst>
    <p:sldId id="264" r:id="rId3"/>
    <p:sldId id="265" r:id="rId4"/>
    <p:sldId id="266" r:id="rId5"/>
    <p:sldId id="276" r:id="rId6"/>
    <p:sldId id="267" r:id="rId7"/>
    <p:sldId id="273" r:id="rId8"/>
    <p:sldId id="268" r:id="rId9"/>
    <p:sldId id="269" r:id="rId10"/>
    <p:sldId id="277" r:id="rId11"/>
    <p:sldId id="256" r:id="rId12"/>
    <p:sldId id="274" r:id="rId13"/>
    <p:sldId id="259" r:id="rId14"/>
    <p:sldId id="260" r:id="rId15"/>
    <p:sldId id="261" r:id="rId16"/>
    <p:sldId id="262" r:id="rId17"/>
    <p:sldId id="275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C3226"/>
    <a:srgbClr val="00133A"/>
    <a:srgbClr val="104031"/>
    <a:srgbClr val="51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626" y="60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20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8A061-C14B-4E75-BCB1-B25E33578735}" type="datetimeFigureOut">
              <a:rPr lang="zh-TW" altLang="en-US" smtClean="0"/>
              <a:t>2018/9/5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F2692-55CC-4ED4-A6B4-A5B06B034E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004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EE92F-F45C-4030-A3BE-C231C70E2C26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5060C-BB14-4667-A58B-79D527DE3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95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HK" altLang="en-US" noProof="0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5060C-BB14-4667-A58B-79D527DE3A7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5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8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9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9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2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7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4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9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17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8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102A-6B4D-4072-A37F-9B400926AD4E}" type="datetimeFigureOut">
              <a:rPr lang="en-US" smtClean="0"/>
              <a:pPr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0D8A8-B859-4C5B-B442-5FAB2CCC19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7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2102A-6B4D-4072-A37F-9B400926AD4E}" type="datetimeFigureOut">
              <a:rPr lang="en-US" smtClean="0"/>
              <a:pPr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0D8A8-B859-4C5B-B442-5FAB2CCC19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4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Ø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Clr>
          <a:srgbClr val="002060"/>
        </a:buClr>
        <a:buFont typeface="Wingdings" panose="05000000000000000000" pitchFamily="2" charset="2"/>
        <a:buChar char="p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cience.nsysu.edu.tw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cience.nsysu.edu.tw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cience.nsysu.edu.tw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urse.acad.nsysu.edu.tw/TAsystem/login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urse.acad.nsysu.edu.tw/TAsystem/login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thics.nctu.edu.tw/" TargetMode="External"/><Relationship Id="rId2" Type="http://schemas.openxmlformats.org/officeDocument/2006/relationships/hyperlink" Target="https://ethics.nctu.edu.tw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aa.nsysu.edu.tw/bin/home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thics.nctu.edu.tw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thics.nctu.edu.tw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920880" cy="2232248"/>
          </a:xfrm>
        </p:spPr>
        <p:txBody>
          <a:bodyPr anchor="t">
            <a:normAutofit/>
          </a:bodyPr>
          <a:lstStyle/>
          <a:p>
            <a:r>
              <a:rPr lang="zh-TW" altLang="zh-TW" sz="4600" dirty="0" smtClean="0"/>
              <a:t>中山大學</a:t>
            </a:r>
            <a:r>
              <a:rPr lang="en-US" altLang="zh-TW" sz="4600" dirty="0" smtClean="0"/>
              <a:t> </a:t>
            </a:r>
            <a:r>
              <a:rPr lang="zh-TW" altLang="zh-TW" sz="4600" dirty="0" smtClean="0"/>
              <a:t>理學院</a:t>
            </a:r>
            <a:r>
              <a:rPr lang="en-US" altLang="zh-TW" sz="4600" dirty="0"/>
              <a:t/>
            </a:r>
            <a:br>
              <a:rPr lang="en-US" altLang="zh-TW" sz="4600" dirty="0"/>
            </a:br>
            <a:r>
              <a:rPr lang="en-US" altLang="zh-TW" sz="4600" dirty="0" smtClean="0"/>
              <a:t>107-1</a:t>
            </a:r>
            <a:r>
              <a:rPr lang="zh-TW" altLang="en-US" sz="4600" dirty="0" smtClean="0"/>
              <a:t>學期教學</a:t>
            </a:r>
            <a:r>
              <a:rPr lang="zh-TW" altLang="en-US" sz="4600" dirty="0"/>
              <a:t>助理</a:t>
            </a:r>
            <a:r>
              <a:rPr lang="en-US" altLang="zh-TW" sz="4600" dirty="0"/>
              <a:t>TA</a:t>
            </a:r>
            <a:r>
              <a:rPr lang="zh-TW" altLang="en-US" sz="4600" dirty="0"/>
              <a:t>培訓</a:t>
            </a:r>
            <a:r>
              <a:rPr lang="en-US" altLang="zh-TW" sz="4600" dirty="0"/>
              <a:t/>
            </a:r>
            <a:br>
              <a:rPr lang="en-US" altLang="zh-TW" sz="4600" dirty="0"/>
            </a:br>
            <a:r>
              <a:rPr lang="en-US" altLang="zh-TW" sz="4600" dirty="0" smtClean="0"/>
              <a:t>2018/09/28(</a:t>
            </a:r>
            <a:r>
              <a:rPr lang="zh-TW" altLang="en-US" sz="4600" dirty="0"/>
              <a:t>星期五</a:t>
            </a:r>
            <a:r>
              <a:rPr lang="en-US" altLang="zh-TW" sz="4600" dirty="0" smtClean="0"/>
              <a:t>)</a:t>
            </a:r>
            <a:endParaRPr lang="zh-TW" altLang="en-US" sz="4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3501008"/>
            <a:ext cx="7920880" cy="12961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6600" dirty="0">
                <a:solidFill>
                  <a:srgbClr val="0000FF"/>
                </a:solidFill>
              </a:rPr>
              <a:t>報告事項</a:t>
            </a:r>
          </a:p>
        </p:txBody>
      </p:sp>
    </p:spTree>
    <p:extLst>
      <p:ext uri="{BB962C8B-B14F-4D97-AF65-F5344CB8AC3E}">
        <p14:creationId xmlns:p14="http://schemas.microsoft.com/office/powerpoint/2010/main" val="27491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6864" cy="1368152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  <a:tabLst>
                <a:tab pos="1528763" algn="l"/>
              </a:tabLst>
            </a:pPr>
            <a:r>
              <a:rPr lang="zh-TW" altLang="zh-TW" sz="5000" dirty="0" smtClean="0"/>
              <a:t>中山大學理學院</a:t>
            </a:r>
            <a:endParaRPr lang="zh-TW" altLang="en-US" sz="5000" dirty="0"/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611560" y="2924944"/>
            <a:ext cx="8136904" cy="9647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5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理學院 教室借用注意事項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158539"/>
            <a:ext cx="7886700" cy="678173"/>
          </a:xfrm>
        </p:spPr>
        <p:txBody>
          <a:bodyPr>
            <a:normAutofit/>
          </a:bodyPr>
          <a:lstStyle/>
          <a:p>
            <a:pPr algn="ctr"/>
            <a:r>
              <a:rPr lang="zh-TW" altLang="en-US" sz="3800" dirty="0"/>
              <a:t>教室</a:t>
            </a:r>
            <a:r>
              <a:rPr lang="zh-TW" altLang="en-US" sz="3800" dirty="0" smtClean="0"/>
              <a:t>借用</a:t>
            </a:r>
            <a:r>
              <a:rPr lang="en-US" altLang="zh-TW" sz="3800" dirty="0" smtClean="0"/>
              <a:t>-</a:t>
            </a:r>
            <a:r>
              <a:rPr lang="zh-TW" altLang="en-US" sz="3800" dirty="0" smtClean="0"/>
              <a:t>注意事項</a:t>
            </a:r>
            <a:endParaRPr lang="zh-TW" altLang="en-US" sz="3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823418"/>
            <a:ext cx="8568952" cy="5904656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r>
              <a:rPr lang="zh-TW" altLang="en-US" sz="2400" dirty="0" smtClean="0"/>
              <a:t>教室借用</a:t>
            </a:r>
            <a:r>
              <a:rPr lang="zh-TW" altLang="en-US" sz="2400" dirty="0"/>
              <a:t>：</a:t>
            </a:r>
            <a:r>
              <a:rPr lang="zh-TW" altLang="en-US" sz="2400" dirty="0" smtClean="0"/>
              <a:t>請先於７天前填妥並辦理</a:t>
            </a:r>
            <a:r>
              <a:rPr lang="zh-TW" altLang="en-US" sz="2400" dirty="0"/>
              <a:t>好借出</a:t>
            </a:r>
            <a:r>
              <a:rPr lang="zh-TW" altLang="en-US" sz="2400" dirty="0" smtClean="0"/>
              <a:t>手續。</a:t>
            </a:r>
            <a:endParaRPr lang="en-US" altLang="zh-TW" sz="2400" dirty="0" smtClean="0"/>
          </a:p>
          <a:p>
            <a:pPr marL="631825" lvl="2" indent="-3683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zh-TW" altLang="en-US" sz="2400" dirty="0" smtClean="0">
                <a:solidFill>
                  <a:srgbClr val="0000FF"/>
                </a:solidFill>
              </a:rPr>
              <a:t>理學院使用場地申請單</a:t>
            </a:r>
            <a:r>
              <a:rPr lang="zh-TW" altLang="en-US" sz="2400" dirty="0" smtClean="0"/>
              <a:t> </a:t>
            </a:r>
            <a:endParaRPr lang="en-US" altLang="zh-TW" sz="2400" dirty="0" smtClean="0"/>
          </a:p>
          <a:p>
            <a:pPr marL="631825" lvl="2" indent="-3683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zh-TW" altLang="en-US" sz="2400" dirty="0">
                <a:solidFill>
                  <a:srgbClr val="0000FF"/>
                </a:solidFill>
              </a:rPr>
              <a:t>理學院場地設備使用切結</a:t>
            </a:r>
            <a:r>
              <a:rPr lang="zh-TW" altLang="en-US" sz="2400" dirty="0" smtClean="0">
                <a:solidFill>
                  <a:srgbClr val="0000FF"/>
                </a:solidFill>
              </a:rPr>
              <a:t>書 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631825" lvl="2" indent="-3683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zh-TW" altLang="en-US" sz="2400" dirty="0" smtClean="0"/>
              <a:t>若</a:t>
            </a:r>
            <a:r>
              <a:rPr lang="zh-TW" altLang="en-US" sz="2400" dirty="0" smtClean="0">
                <a:solidFill>
                  <a:srgbClr val="FF0000"/>
                </a:solidFill>
              </a:rPr>
              <a:t>週末假日</a:t>
            </a:r>
            <a:r>
              <a:rPr lang="zh-TW" altLang="en-US" sz="2400" dirty="0" smtClean="0"/>
              <a:t>借用：</a:t>
            </a:r>
            <a:endParaRPr lang="en-US" altLang="zh-TW" sz="2400" dirty="0" smtClean="0"/>
          </a:p>
          <a:p>
            <a:pPr marL="631825" lvl="3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zh-TW" altLang="en-US" sz="2400" dirty="0" smtClean="0"/>
              <a:t>加填</a:t>
            </a:r>
            <a:r>
              <a:rPr lang="en-US" altLang="zh-TW" sz="2400" dirty="0" smtClean="0"/>
              <a:t>『</a:t>
            </a:r>
            <a:r>
              <a:rPr lang="zh-TW" altLang="en-US" sz="2400" dirty="0" smtClean="0">
                <a:solidFill>
                  <a:srgbClr val="FF0000"/>
                </a:solidFill>
              </a:rPr>
              <a:t>理學院</a:t>
            </a:r>
            <a:r>
              <a:rPr lang="zh-TW" altLang="en-US" sz="2400" dirty="0">
                <a:solidFill>
                  <a:srgbClr val="FF0000"/>
                </a:solidFill>
              </a:rPr>
              <a:t>中庭大門開放申請</a:t>
            </a:r>
            <a:r>
              <a:rPr lang="zh-TW" altLang="en-US" sz="2400" dirty="0" smtClean="0">
                <a:solidFill>
                  <a:srgbClr val="FF0000"/>
                </a:solidFill>
              </a:rPr>
              <a:t>單</a:t>
            </a:r>
            <a:r>
              <a:rPr lang="en-US" altLang="zh-TW" sz="2400" dirty="0" smtClean="0"/>
              <a:t>』  </a:t>
            </a:r>
            <a:r>
              <a:rPr lang="zh-TW" altLang="en-US" sz="2400" dirty="0" smtClean="0"/>
              <a:t>送理學院及事務組核章</a:t>
            </a:r>
            <a:r>
              <a:rPr lang="en-US" altLang="zh-TW" sz="2400" dirty="0" smtClean="0"/>
              <a:t> </a:t>
            </a:r>
            <a:r>
              <a:rPr lang="zh-TW" altLang="en-US" sz="2400" dirty="0" smtClean="0"/>
              <a:t>。</a:t>
            </a:r>
            <a:r>
              <a:rPr lang="zh-TW" altLang="zh-TW" sz="2000" dirty="0" smtClean="0"/>
              <a:t>校警隊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分機</a:t>
            </a:r>
            <a:r>
              <a:rPr lang="en-US" altLang="zh-TW" sz="2000" dirty="0" smtClean="0"/>
              <a:t>5931)</a:t>
            </a:r>
            <a:r>
              <a:rPr lang="zh-TW" altLang="en-US" sz="2000" dirty="0" smtClean="0"/>
              <a:t>：據此單派員開啓理學院中庭大門。</a:t>
            </a:r>
            <a:endParaRPr lang="en-US" altLang="zh-TW" sz="2000" dirty="0" smtClean="0"/>
          </a:p>
          <a:p>
            <a:pPr marL="631825" lvl="2" indent="-3683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zh-TW" altLang="en-US" sz="2400" dirty="0" smtClean="0"/>
              <a:t>依據「理學院場地收費一覽表」酌情收費。</a:t>
            </a:r>
            <a:endParaRPr lang="en-US" altLang="zh-TW" sz="2400" dirty="0" smtClean="0"/>
          </a:p>
          <a:p>
            <a:pPr mar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r>
              <a:rPr lang="zh-TW" altLang="en-US" sz="2400" dirty="0" smtClean="0"/>
              <a:t>學期間課程：請開學前提前學習教室儀器設備使用操作。</a:t>
            </a:r>
            <a:endParaRPr lang="en-US" altLang="zh-TW" sz="2400" dirty="0" smtClean="0"/>
          </a:p>
          <a:p>
            <a:pPr mar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r>
              <a:rPr lang="zh-TW" altLang="en-US" sz="2400" dirty="0" smtClean="0"/>
              <a:t>相關</a:t>
            </a:r>
            <a:r>
              <a:rPr lang="zh-TW" altLang="en-US" sz="2400" dirty="0"/>
              <a:t>申請表單</a:t>
            </a:r>
            <a:r>
              <a:rPr lang="zh-TW" altLang="en-US" sz="2400" dirty="0" smtClean="0"/>
              <a:t>及</a:t>
            </a:r>
            <a:r>
              <a:rPr lang="zh-TW" altLang="en-US" sz="2400" dirty="0"/>
              <a:t>收費</a:t>
            </a:r>
            <a:r>
              <a:rPr lang="zh-TW" altLang="en-US" sz="2400" dirty="0" smtClean="0"/>
              <a:t>一覽表請至理學院網站下載。</a:t>
            </a:r>
            <a:endParaRPr lang="en-US" altLang="zh-TW" sz="2400" dirty="0" smtClean="0"/>
          </a:p>
          <a:p>
            <a:pPr marL="457200" lvl="2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altLang="zh-TW" sz="2400" dirty="0" smtClean="0">
                <a:solidFill>
                  <a:srgbClr val="7030A0"/>
                </a:solidFill>
                <a:hlinkClick r:id="rId2"/>
              </a:rPr>
              <a:t>http</a:t>
            </a:r>
            <a:r>
              <a:rPr lang="en-US" altLang="zh-TW" sz="2400" dirty="0">
                <a:solidFill>
                  <a:srgbClr val="7030A0"/>
                </a:solidFill>
                <a:hlinkClick r:id="rId2"/>
              </a:rPr>
              <a:t>://science.nsysu.edu.tw</a:t>
            </a:r>
            <a:r>
              <a:rPr lang="en-US" altLang="zh-TW" sz="2400" dirty="0" smtClean="0">
                <a:solidFill>
                  <a:srgbClr val="7030A0"/>
                </a:solidFill>
                <a:hlinkClick r:id="rId2"/>
              </a:rPr>
              <a:t>/</a:t>
            </a:r>
            <a:r>
              <a:rPr lang="zh-TW" altLang="en-US" sz="2400" dirty="0" smtClean="0">
                <a:solidFill>
                  <a:srgbClr val="7030A0"/>
                </a:solidFill>
              </a:rPr>
              <a:t> </a:t>
            </a:r>
            <a:endParaRPr lang="en-US" altLang="zh-TW" sz="2400" dirty="0">
              <a:solidFill>
                <a:srgbClr val="7030A0"/>
              </a:solidFill>
            </a:endParaRPr>
          </a:p>
          <a:p>
            <a:pPr marL="450850" lvl="8" indent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理學院網站</a:t>
            </a:r>
            <a:r>
              <a:rPr lang="zh-TW" altLang="en-US" sz="2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首頁</a:t>
            </a:r>
            <a:r>
              <a:rPr lang="en-US" altLang="zh-TW" sz="2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左方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表單下載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場地</a:t>
            </a:r>
            <a:r>
              <a:rPr lang="zh-TW" altLang="en-US" sz="2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租借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r>
              <a:rPr lang="zh-TW" altLang="en-US" sz="2400" dirty="0" smtClean="0"/>
              <a:t>聯絡人：</a:t>
            </a:r>
            <a:endParaRPr lang="en-US" altLang="zh-TW" sz="2400" dirty="0" smtClean="0"/>
          </a:p>
          <a:p>
            <a:pPr marL="3592513" indent="-33226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zh-TW" altLang="en-US" sz="2400" dirty="0" smtClean="0"/>
              <a:t>１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借教室：王桂英</a:t>
            </a:r>
            <a:r>
              <a:rPr lang="zh-TW" altLang="en-US" sz="2400" dirty="0"/>
              <a:t>小姐</a:t>
            </a:r>
            <a:r>
              <a:rPr lang="zh-TW" altLang="en-US" sz="2400" dirty="0" smtClean="0"/>
              <a:t>，理</a:t>
            </a:r>
            <a:r>
              <a:rPr lang="en-US" altLang="zh-TW" sz="2400" dirty="0"/>
              <a:t>4001</a:t>
            </a:r>
            <a:r>
              <a:rPr lang="zh-TW" altLang="en-US" sz="2400" dirty="0" smtClean="0"/>
              <a:t>室院辦，</a:t>
            </a:r>
            <a:r>
              <a:rPr lang="zh-TW" altLang="en-US" sz="2400" dirty="0"/>
              <a:t>分機</a:t>
            </a:r>
            <a:r>
              <a:rPr lang="en-US" altLang="zh-TW" sz="2400" dirty="0"/>
              <a:t>3506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3592513" indent="-33226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zh-TW" altLang="en-US" sz="2400" dirty="0" smtClean="0"/>
              <a:t>２</a:t>
            </a:r>
            <a:r>
              <a:rPr lang="en-US" altLang="zh-TW" sz="2400" dirty="0" smtClean="0"/>
              <a:t>.</a:t>
            </a:r>
            <a:r>
              <a:rPr lang="zh-TW" altLang="en-US" sz="2400" dirty="0"/>
              <a:t>借還</a:t>
            </a:r>
            <a:r>
              <a:rPr lang="en-US" altLang="zh-TW" sz="2400" dirty="0" smtClean="0"/>
              <a:t>Key</a:t>
            </a:r>
            <a:r>
              <a:rPr lang="zh-TW" altLang="en-US" sz="2400" dirty="0" smtClean="0"/>
              <a:t>及場地</a:t>
            </a:r>
            <a:r>
              <a:rPr lang="zh-TW" altLang="en-US" sz="2400" dirty="0"/>
              <a:t>設備：</a:t>
            </a:r>
            <a:r>
              <a:rPr lang="zh-TW" altLang="en-US" sz="2400" dirty="0" smtClean="0"/>
              <a:t>高慧霖管理員，</a:t>
            </a:r>
            <a:r>
              <a:rPr lang="zh-TW" altLang="en-US" sz="2400" dirty="0"/>
              <a:t>理</a:t>
            </a:r>
            <a:r>
              <a:rPr lang="en-US" altLang="zh-TW" sz="2400" dirty="0" smtClean="0"/>
              <a:t>1010</a:t>
            </a:r>
            <a:r>
              <a:rPr lang="zh-TW" altLang="en-US" sz="2400" dirty="0" smtClean="0"/>
              <a:t>管理員</a:t>
            </a:r>
            <a:r>
              <a:rPr lang="zh-TW" altLang="en-US" sz="2400" dirty="0"/>
              <a:t>室，分機</a:t>
            </a:r>
            <a:r>
              <a:rPr lang="en-US" altLang="zh-TW" sz="2400" dirty="0"/>
              <a:t>3504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18683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2195736" y="400129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2195736" y="4581128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195736" y="6329363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9" y="188640"/>
            <a:ext cx="8861882" cy="6503243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>
            <a:off x="1907704" y="400129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907704" y="4581128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1763688" y="6245047"/>
            <a:ext cx="432048" cy="2288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328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88640"/>
            <a:ext cx="6957831" cy="6565989"/>
          </a:xfrm>
          <a:prstGeom prst="rect">
            <a:avLst/>
          </a:prstGeom>
        </p:spPr>
      </p:pic>
      <p:sp>
        <p:nvSpPr>
          <p:cNvPr id="3" name="向右箭號 2"/>
          <p:cNvSpPr/>
          <p:nvPr/>
        </p:nvSpPr>
        <p:spPr>
          <a:xfrm>
            <a:off x="1907704" y="225216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488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3601"/>
            <a:ext cx="6192689" cy="66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3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55922"/>
            <a:ext cx="5184576" cy="6802078"/>
          </a:xfrm>
          <a:prstGeom prst="rect">
            <a:avLst/>
          </a:prstGeom>
        </p:spPr>
      </p:pic>
      <p:sp>
        <p:nvSpPr>
          <p:cNvPr id="3" name="向右箭號 2"/>
          <p:cNvSpPr/>
          <p:nvPr/>
        </p:nvSpPr>
        <p:spPr>
          <a:xfrm>
            <a:off x="2195736" y="256146"/>
            <a:ext cx="28803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521550" y="660739"/>
            <a:ext cx="3402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週末假日</a:t>
            </a:r>
            <a:r>
              <a:rPr lang="en-US" altLang="zh-TW" sz="2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非上班間</a:t>
            </a:r>
            <a:endParaRPr lang="en-US" altLang="zh-TW" sz="22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借用場地：須加填。</a:t>
            </a:r>
            <a:endParaRPr lang="zh-TW" altLang="en-US" sz="2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1767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505" y="149102"/>
            <a:ext cx="8342967" cy="543594"/>
          </a:xfrm>
        </p:spPr>
        <p:txBody>
          <a:bodyPr>
            <a:normAutofit/>
          </a:bodyPr>
          <a:lstStyle/>
          <a:p>
            <a:pPr algn="ctr"/>
            <a:r>
              <a:rPr lang="zh-TW" altLang="en-US" sz="3000" dirty="0"/>
              <a:t>教室使用</a:t>
            </a:r>
            <a:r>
              <a:rPr lang="en-US" altLang="zh-TW" sz="3000" dirty="0"/>
              <a:t>-</a:t>
            </a:r>
            <a:r>
              <a:rPr lang="zh-TW" altLang="en-US" sz="3000" dirty="0" smtClean="0"/>
              <a:t>注意事項一覽表</a:t>
            </a:r>
            <a:endParaRPr lang="zh-TW" altLang="en-US" sz="30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81031"/>
              </p:ext>
            </p:extLst>
          </p:nvPr>
        </p:nvGraphicFramePr>
        <p:xfrm>
          <a:off x="292356" y="184975"/>
          <a:ext cx="8528116" cy="6492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490"/>
                <a:gridCol w="2798154"/>
                <a:gridCol w="2088232"/>
                <a:gridCol w="2160240"/>
              </a:tblGrid>
              <a:tr h="36990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開門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關門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教室設備關閉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043920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平常日</a:t>
                      </a:r>
                      <a:endParaRPr lang="en-US" altLang="zh-TW" sz="20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上班時</a:t>
                      </a:r>
                      <a:endParaRPr lang="en-US" altLang="zh-TW" sz="20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課表的課</a:t>
                      </a:r>
                      <a:r>
                        <a:rPr lang="en-US" altLang="zh-TW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課程開始前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分鐘，專人開啟教室。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合上門即可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方便下堂課進入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自行關閉：電腦、單槍設備、冷氣、照明等</a:t>
                      </a:r>
                    </a:p>
                  </a:txBody>
                  <a:tcPr/>
                </a:tc>
              </a:tr>
              <a:tr h="1971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週末</a:t>
                      </a:r>
                      <a:r>
                        <a:rPr lang="en-US" altLang="zh-TW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下班後</a:t>
                      </a:r>
                    </a:p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填單借教室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(7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天前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事先借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Key(1~3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天前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須自行開關門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事後還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視需要檢查儀器設備是否損毀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須自行開關門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避免偷竊損失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自行關閉：電腦、單槍設備、冷氣、照明等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76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教室設備</a:t>
                      </a:r>
                      <a:endParaRPr lang="zh-TW" altLang="en-US" sz="2000" b="1" kern="12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141663" marR="0" lvl="0" indent="-3141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教室設備：請依據所標示之使用操作流程執行開關順序。</a:t>
                      </a:r>
                    </a:p>
                    <a:p>
                      <a:pPr marL="3141663" marR="0" lvl="0" indent="-31416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冷氣遙控器：</a:t>
                      </a:r>
                      <a:r>
                        <a:rPr lang="zh-TW" altLang="en-US" sz="18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１間教室，配置１個冷氣遙控器，可通用遙控多台。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zh-TW" altLang="en-US" sz="20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借教室填單</a:t>
                      </a:r>
                      <a:endParaRPr lang="zh-TW" altLang="en-US" sz="20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69875" indent="-269875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「理學院使用場地申請單」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&amp;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「理學院場地設備使用切結書」</a:t>
                      </a:r>
                    </a:p>
                    <a:p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 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若週末借用：加填「理學院中庭大門開放申請單」</a:t>
                      </a:r>
                      <a:endParaRPr lang="en-US" altLang="zh-TW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表單下載：</a:t>
                      </a:r>
                      <a:r>
                        <a:rPr lang="en-US" altLang="zh-TW" sz="20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2"/>
                        </a:rPr>
                        <a:t>http://science.nsysu.edu.tw/</a:t>
                      </a:r>
                      <a:r>
                        <a:rPr lang="zh-TW" altLang="en-US" sz="20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20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69875" lvl="8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理學院網站首頁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/(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左方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表單下載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場地租借</a:t>
                      </a:r>
                      <a:endParaRPr lang="en-US" altLang="zh-TW" sz="20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4779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聯絡人</a:t>
                      </a:r>
                    </a:p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71788" marR="0" lvl="0" indent="-28717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１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借教室：王桂英小姐，理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4001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室院辦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(4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樓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，分機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3506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</a:p>
                    <a:p>
                      <a:pPr marL="2871788" marR="0" lvl="0" indent="-28717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２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借還Ｋ</a:t>
                      </a:r>
                      <a:r>
                        <a:rPr lang="en-US" altLang="zh-TW" sz="2000" b="1" kern="1200" baseline="0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ey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及場地設備：高慧霖管理員，理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1010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管理員室  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樓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，分機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3504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en-US" altLang="zh-TW" sz="2000" b="1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181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505" y="149102"/>
            <a:ext cx="8342967" cy="543594"/>
          </a:xfrm>
        </p:spPr>
        <p:txBody>
          <a:bodyPr>
            <a:normAutofit/>
          </a:bodyPr>
          <a:lstStyle/>
          <a:p>
            <a:pPr algn="ctr"/>
            <a:r>
              <a:rPr lang="zh-TW" altLang="en-US" sz="3000" dirty="0"/>
              <a:t>教室使用</a:t>
            </a:r>
            <a:r>
              <a:rPr lang="en-US" altLang="zh-TW" sz="3000" dirty="0"/>
              <a:t>-</a:t>
            </a:r>
            <a:r>
              <a:rPr lang="zh-TW" altLang="en-US" sz="3000" dirty="0" smtClean="0"/>
              <a:t>注意事項一覽表</a:t>
            </a:r>
            <a:endParaRPr lang="zh-TW" altLang="en-US" sz="30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610640"/>
              </p:ext>
            </p:extLst>
          </p:nvPr>
        </p:nvGraphicFramePr>
        <p:xfrm>
          <a:off x="292356" y="149102"/>
          <a:ext cx="8528116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490"/>
                <a:gridCol w="3806266"/>
                <a:gridCol w="1656184"/>
                <a:gridCol w="1584176"/>
              </a:tblGrid>
              <a:tr h="36990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Open Door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 Door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Equipment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043920"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Office</a:t>
                      </a:r>
                      <a:r>
                        <a:rPr lang="en-US" altLang="zh-TW" sz="1800" b="1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Hours</a:t>
                      </a:r>
                      <a:endParaRPr lang="en-US" altLang="zh-TW" sz="18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(Semester Courses)</a:t>
                      </a:r>
                      <a:endParaRPr lang="zh-TW" altLang="en-US" sz="1800" b="1" dirty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Classroom will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be opened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minutes before the class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Door 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(unlocked)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Power off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Computer, Projector,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Air conditioner, Lamp…</a:t>
                      </a:r>
                      <a:endParaRPr lang="zh-TW" altLang="en-US" sz="15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7584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Weekend,</a:t>
                      </a:r>
                      <a:r>
                        <a:rPr lang="en-US" altLang="zh-TW" sz="1800" b="1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Holiday,…</a:t>
                      </a:r>
                      <a:endParaRPr lang="zh-TW" altLang="en-US" sz="1800" b="1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1.Classroom Application Form (7 days before)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2.Borrowing Key(1~3days before)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3.Open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&amp;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Lock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Door by Yourself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Return Key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5.Check if the Equipment is Damaged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Close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&amp; Lock Door by Yourself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(locked)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Power off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Computer, Projector,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Air conditioner, Lamp…</a:t>
                      </a:r>
                      <a:endParaRPr lang="zh-TW" altLang="en-US" sz="15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76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baseline="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Equipment</a:t>
                      </a:r>
                      <a:endParaRPr lang="zh-TW" altLang="en-US" sz="1800" b="1" kern="12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339850" marR="0" lvl="0" indent="-13398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Equipment: Please follow the indicated operating procedures to perform the switching sequence.</a:t>
                      </a:r>
                    </a:p>
                    <a:p>
                      <a:pPr marL="1339850" marR="0" lvl="0" indent="-13398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baseline="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Air Conditioner Remote Control: 1 remote control can be used for multiple air conditioners.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en-US" altLang="zh-TW" sz="1800" b="1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Classroom Application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「理學院使用場地申請單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Application Form for Using Venues in the College of Science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「理學院場地設備使用切結書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Affidavit for Using Venues and Equipment in the College of Science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Weekend</a:t>
                      </a:r>
                      <a:r>
                        <a:rPr lang="en-US" altLang="zh-TW" sz="1600" b="1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or Holiday (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Non Office Hours)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：「理學院中庭大門開放申請單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College of Science</a:t>
                      </a:r>
                      <a:r>
                        <a:rPr lang="en-US" altLang="zh-TW" sz="1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Entrance Gate Open Application Form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0975" indent="-179388"/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Form Download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6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hlinkClick r:id="rId2"/>
                        </a:rPr>
                        <a:t>http://science.nsysu.edu.tw/</a:t>
                      </a:r>
                      <a:r>
                        <a:rPr lang="zh-TW" altLang="en-US" sz="1600" dirty="0" smtClean="0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600" dirty="0" smtClean="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811213" lvl="8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College of Science/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(left)</a:t>
                      </a:r>
                      <a:r>
                        <a:rPr lang="en-US" altLang="zh-TW" sz="1600" b="1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Reguluation</a:t>
                      </a:r>
                      <a:r>
                        <a:rPr lang="en-US" altLang="zh-TW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/Other </a:t>
                      </a:r>
                      <a:r>
                        <a:rPr lang="en-US" altLang="zh-TW" sz="1600" b="1" dirty="0" err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Reguluations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28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教學助理</a:t>
            </a:r>
            <a:r>
              <a:rPr lang="en-US" altLang="zh-TW" dirty="0"/>
              <a:t>TA</a:t>
            </a:r>
            <a:r>
              <a:rPr lang="zh-TW" altLang="en-US" dirty="0"/>
              <a:t>培訓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800" dirty="0"/>
              <a:t>須</a:t>
            </a:r>
            <a:r>
              <a:rPr lang="zh-TW" altLang="zh-TW" sz="3800" dirty="0" smtClean="0"/>
              <a:t>參加</a:t>
            </a:r>
            <a:r>
              <a:rPr lang="zh-TW" altLang="en-US" sz="3800" dirty="0"/>
              <a:t>「</a:t>
            </a:r>
            <a:r>
              <a:rPr lang="zh-TW" altLang="zh-TW" sz="3800" dirty="0" smtClean="0"/>
              <a:t>教務處</a:t>
            </a:r>
            <a:r>
              <a:rPr lang="zh-TW" altLang="en-US" sz="3800" dirty="0" smtClean="0"/>
              <a:t>」＆「</a:t>
            </a:r>
            <a:r>
              <a:rPr lang="zh-TW" altLang="zh-TW" sz="3800" dirty="0" smtClean="0"/>
              <a:t>學院</a:t>
            </a:r>
            <a:r>
              <a:rPr lang="zh-TW" altLang="en-US" sz="3800" dirty="0" smtClean="0"/>
              <a:t>系所」</a:t>
            </a:r>
            <a:r>
              <a:rPr lang="zh-TW" altLang="zh-TW" sz="3800" dirty="0" smtClean="0"/>
              <a:t>之</a:t>
            </a:r>
            <a:r>
              <a:rPr lang="zh-TW" altLang="en-US" sz="3800" dirty="0" smtClean="0"/>
              <a:t>「</a:t>
            </a:r>
            <a:r>
              <a:rPr lang="zh-TW" altLang="zh-TW" sz="3800" dirty="0" smtClean="0"/>
              <a:t>教學</a:t>
            </a:r>
            <a:r>
              <a:rPr lang="zh-TW" altLang="zh-TW" sz="3800" dirty="0"/>
              <a:t>助理培訓</a:t>
            </a:r>
            <a:r>
              <a:rPr lang="zh-TW" altLang="zh-TW" sz="3800" dirty="0" smtClean="0"/>
              <a:t>活動</a:t>
            </a:r>
            <a:r>
              <a:rPr lang="zh-TW" altLang="en-US" sz="3800" dirty="0" smtClean="0"/>
              <a:t>」</a:t>
            </a:r>
            <a:r>
              <a:rPr lang="zh-TW" altLang="zh-TW" sz="3800" dirty="0" smtClean="0"/>
              <a:t>各</a:t>
            </a:r>
            <a:r>
              <a:rPr lang="x-none" altLang="zh-TW" sz="3800" dirty="0"/>
              <a:t>1</a:t>
            </a:r>
            <a:r>
              <a:rPr lang="zh-TW" altLang="zh-TW" sz="3800" dirty="0"/>
              <a:t>場</a:t>
            </a:r>
            <a:r>
              <a:rPr lang="zh-TW" altLang="zh-TW" sz="3800" dirty="0" smtClean="0"/>
              <a:t>，</a:t>
            </a:r>
            <a:r>
              <a:rPr lang="zh-TW" altLang="en-US" sz="3800" dirty="0" smtClean="0"/>
              <a:t>合計</a:t>
            </a:r>
            <a:r>
              <a:rPr lang="zh-TW" altLang="en-US" sz="3800" dirty="0"/>
              <a:t>教務處及學院課程須滿</a:t>
            </a:r>
            <a:r>
              <a:rPr lang="en-US" altLang="zh-TW" sz="3800" dirty="0"/>
              <a:t>8</a:t>
            </a:r>
            <a:r>
              <a:rPr lang="zh-TW" altLang="en-US" sz="3800" dirty="0"/>
              <a:t>小時以上，方能</a:t>
            </a:r>
            <a:r>
              <a:rPr lang="zh-TW" altLang="en-US" sz="3800" dirty="0" smtClean="0"/>
              <a:t>取得教學</a:t>
            </a:r>
            <a:r>
              <a:rPr lang="zh-TW" altLang="en-US" sz="3800" dirty="0"/>
              <a:t>助理資格</a:t>
            </a:r>
            <a:r>
              <a:rPr lang="zh-TW" altLang="en-US" sz="3800" dirty="0" smtClean="0"/>
              <a:t>。</a:t>
            </a:r>
            <a:endParaRPr lang="zh-TW" altLang="en-US" sz="3800" dirty="0"/>
          </a:p>
        </p:txBody>
      </p:sp>
    </p:spTree>
    <p:extLst>
      <p:ext uri="{BB962C8B-B14F-4D97-AF65-F5344CB8AC3E}">
        <p14:creationId xmlns:p14="http://schemas.microsoft.com/office/powerpoint/2010/main" val="2201527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1422" y="244475"/>
            <a:ext cx="7886700" cy="831626"/>
          </a:xfrm>
        </p:spPr>
        <p:txBody>
          <a:bodyPr>
            <a:normAutofit/>
          </a:bodyPr>
          <a:lstStyle/>
          <a:p>
            <a:r>
              <a:rPr lang="zh-TW" altLang="en-US" sz="4000" dirty="0" smtClean="0"/>
              <a:t>教務處 教學助理</a:t>
            </a:r>
            <a:r>
              <a:rPr lang="en-US" altLang="zh-TW" sz="4000" dirty="0" smtClean="0"/>
              <a:t>TA</a:t>
            </a:r>
            <a:r>
              <a:rPr lang="zh-TW" altLang="en-US" sz="4000" dirty="0" smtClean="0"/>
              <a:t>培訓 線上課程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081" y="1147650"/>
            <a:ext cx="8447381" cy="53056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600" dirty="0" smtClean="0"/>
              <a:t>107-1</a:t>
            </a:r>
            <a:r>
              <a:rPr lang="zh-TW" altLang="en-US" sz="2600" dirty="0" smtClean="0"/>
              <a:t>全</a:t>
            </a:r>
            <a:r>
              <a:rPr lang="zh-TW" altLang="en-US" sz="2600" dirty="0"/>
              <a:t>校教學助理培訓</a:t>
            </a:r>
            <a:r>
              <a:rPr lang="en-US" altLang="zh-TW" sz="2600" dirty="0"/>
              <a:t>(</a:t>
            </a:r>
            <a:r>
              <a:rPr lang="zh-TW" altLang="en-US" sz="2600" dirty="0"/>
              <a:t>教務處主辦</a:t>
            </a:r>
            <a:r>
              <a:rPr lang="en-US" altLang="zh-TW" sz="2600" dirty="0"/>
              <a:t>)</a:t>
            </a:r>
            <a:r>
              <a:rPr lang="zh-TW" altLang="en-US" sz="2600" dirty="0"/>
              <a:t>採線上報名及觀看</a:t>
            </a:r>
            <a:endParaRPr lang="en-US" altLang="zh-TW" sz="26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en-US" sz="2000" dirty="0"/>
              <a:t>開放時間</a:t>
            </a:r>
            <a:r>
              <a:rPr lang="en-US" altLang="zh-TW" sz="2000" dirty="0"/>
              <a:t> 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2018/09/10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zh-TW" altLang="en-US" sz="2000" dirty="0"/>
              <a:t>一</a:t>
            </a:r>
            <a:r>
              <a:rPr lang="en-US" altLang="zh-TW" sz="2000" dirty="0" smtClean="0"/>
              <a:t>)~2018/10/22 (</a:t>
            </a:r>
            <a:r>
              <a:rPr lang="zh-TW" altLang="en-US" sz="2000" dirty="0"/>
              <a:t>一</a:t>
            </a:r>
            <a:r>
              <a:rPr lang="en-US" altLang="zh-TW" sz="2000" dirty="0"/>
              <a:t>)</a:t>
            </a:r>
            <a:r>
              <a:rPr lang="zh-TW" altLang="en-US" sz="2000" dirty="0" smtClean="0"/>
              <a:t>止 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依教務處公告為主</a:t>
            </a:r>
            <a:r>
              <a:rPr lang="en-US" altLang="zh-TW" sz="2000" dirty="0" smtClean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en-US" sz="2000" dirty="0" smtClean="0"/>
              <a:t>網址</a:t>
            </a:r>
            <a:r>
              <a:rPr lang="zh-TW" altLang="en-US" sz="2000" dirty="0"/>
              <a:t>：</a:t>
            </a:r>
            <a:r>
              <a:rPr lang="en-US" altLang="zh-TW" sz="2000" dirty="0">
                <a:hlinkClick r:id="rId2"/>
              </a:rPr>
              <a:t>http://</a:t>
            </a:r>
            <a:r>
              <a:rPr lang="en-US" altLang="zh-TW" sz="2000" dirty="0" smtClean="0">
                <a:hlinkClick r:id="rId2"/>
              </a:rPr>
              <a:t>www.course.acad.nsysu.edu.tw/TAsystem/login.php</a:t>
            </a:r>
            <a:endParaRPr lang="en-US" altLang="zh-TW" sz="2000" dirty="0" smtClean="0"/>
          </a:p>
          <a:p>
            <a:pPr marL="269875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TW" sz="2000" dirty="0" smtClean="0"/>
              <a:t>(</a:t>
            </a:r>
            <a:r>
              <a:rPr lang="zh-TW" altLang="en-US" sz="2000" dirty="0" smtClean="0"/>
              <a:t>教務處</a:t>
            </a:r>
            <a:r>
              <a:rPr lang="zh-TW" altLang="en-US" sz="2000" dirty="0"/>
              <a:t>首頁</a:t>
            </a:r>
            <a:r>
              <a:rPr lang="en-US" altLang="zh-TW" sz="2000" dirty="0"/>
              <a:t>/(</a:t>
            </a:r>
            <a:r>
              <a:rPr lang="zh-TW" altLang="en-US" sz="2000" dirty="0"/>
              <a:t>右邊</a:t>
            </a:r>
            <a:r>
              <a:rPr lang="en-US" altLang="zh-TW" sz="2000" dirty="0"/>
              <a:t>)TA</a:t>
            </a:r>
            <a:r>
              <a:rPr lang="zh-TW" altLang="en-US" sz="2000" dirty="0"/>
              <a:t>教學助理培訓資訊網</a:t>
            </a:r>
            <a:r>
              <a:rPr lang="en-US" altLang="zh-TW" sz="2000" dirty="0"/>
              <a:t>(</a:t>
            </a:r>
            <a:r>
              <a:rPr lang="zh-TW" altLang="en-US" sz="2000" dirty="0"/>
              <a:t>初次使用請先註冊建立帳號</a:t>
            </a:r>
            <a:r>
              <a:rPr lang="en-US" altLang="zh-TW" sz="2000" dirty="0" smtClean="0"/>
              <a:t>))</a:t>
            </a:r>
          </a:p>
          <a:p>
            <a:pPr marL="3429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TW" altLang="en-US" sz="2000" dirty="0" smtClean="0"/>
              <a:t>請學生務必於前述規定期限內至教務處「</a:t>
            </a:r>
            <a:r>
              <a:rPr lang="en-US" altLang="zh-TW" sz="2000" dirty="0" smtClean="0"/>
              <a:t>TA</a:t>
            </a:r>
            <a:r>
              <a:rPr lang="zh-TW" altLang="en-US" sz="2000" dirty="0" smtClean="0"/>
              <a:t>教學助理培訓資訊網」</a:t>
            </a:r>
          </a:p>
          <a:p>
            <a:pPr marL="360363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</a:pPr>
            <a:r>
              <a:rPr lang="zh-TW" altLang="en-US" sz="2000" dirty="0" smtClean="0"/>
              <a:t>線上報名、線</a:t>
            </a:r>
            <a:r>
              <a:rPr lang="zh-TW" altLang="en-US" sz="2000" dirty="0"/>
              <a:t>上觀看、線上</a:t>
            </a:r>
            <a:r>
              <a:rPr lang="zh-TW" altLang="en-US" sz="2000" dirty="0" smtClean="0"/>
              <a:t>測驗 </a:t>
            </a:r>
            <a:r>
              <a:rPr lang="en-US" altLang="zh-TW" sz="2000" dirty="0" smtClean="0"/>
              <a:t>(</a:t>
            </a:r>
            <a:r>
              <a:rPr lang="zh-TW" altLang="en-US" sz="2000" dirty="0"/>
              <a:t>報名後請點選影音課程即可觀看</a:t>
            </a:r>
            <a:r>
              <a:rPr lang="en-US" altLang="zh-TW" sz="2000" dirty="0"/>
              <a:t>)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360363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</a:pPr>
            <a:r>
              <a:rPr lang="zh-TW" altLang="en-US" sz="2000" dirty="0" smtClean="0"/>
              <a:t>前述</a:t>
            </a:r>
            <a:r>
              <a:rPr lang="zh-TW" altLang="en-US" sz="2000" dirty="0"/>
              <a:t>日期未上網觀看者，將不開放補課。</a:t>
            </a:r>
            <a:endParaRPr lang="en-US" altLang="zh-TW" sz="2000" dirty="0"/>
          </a:p>
          <a:p>
            <a:pPr marL="342900" lvl="1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TW" altLang="en-US" sz="2000" dirty="0"/>
              <a:t>教務處</a:t>
            </a:r>
            <a:r>
              <a:rPr lang="zh-TW" altLang="en-US" sz="2000" dirty="0" smtClean="0"/>
              <a:t>主辦</a:t>
            </a:r>
            <a:r>
              <a:rPr lang="en-US" altLang="zh-TW" sz="2000" dirty="0" smtClean="0"/>
              <a:t>TA</a:t>
            </a:r>
            <a:r>
              <a:rPr lang="zh-TW" altLang="en-US" sz="2000" dirty="0" smtClean="0"/>
              <a:t>培訓線上課程</a:t>
            </a:r>
            <a:r>
              <a:rPr lang="en-US" altLang="zh-TW" sz="2000" dirty="0" smtClean="0"/>
              <a:t>(4</a:t>
            </a:r>
            <a:r>
              <a:rPr lang="zh-TW" altLang="en-US" sz="2000" dirty="0" smtClean="0"/>
              <a:t>門</a:t>
            </a:r>
            <a:r>
              <a:rPr lang="en-US" altLang="zh-TW" sz="2000" dirty="0" smtClean="0"/>
              <a:t>)</a:t>
            </a:r>
            <a:r>
              <a:rPr lang="zh-TW" altLang="en-US" sz="2000" dirty="0" smtClean="0"/>
              <a:t>：</a:t>
            </a:r>
            <a:endParaRPr lang="en-US" altLang="zh-TW" sz="2000" dirty="0" smtClean="0"/>
          </a:p>
          <a:p>
            <a:pPr marL="354013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None/>
            </a:pPr>
            <a:r>
              <a:rPr lang="zh-TW" altLang="en-US" sz="2000" dirty="0" smtClean="0"/>
              <a:t>「</a:t>
            </a:r>
            <a:r>
              <a:rPr lang="zh-TW" altLang="en-US" sz="2000" dirty="0"/>
              <a:t>教學助理制度與職責」、「班級</a:t>
            </a:r>
            <a:r>
              <a:rPr lang="zh-TW" altLang="en-US" sz="2000" dirty="0" smtClean="0"/>
              <a:t>經營</a:t>
            </a:r>
            <a:r>
              <a:rPr lang="zh-TW" altLang="en-US" sz="2000" dirty="0"/>
              <a:t>」、「有效的教學策略</a:t>
            </a:r>
            <a:r>
              <a:rPr lang="zh-TW" altLang="en-US" sz="2000" dirty="0" smtClean="0"/>
              <a:t>」</a:t>
            </a:r>
            <a:r>
              <a:rPr lang="zh-TW" altLang="en-US" sz="2000" dirty="0"/>
              <a:t> 、 </a:t>
            </a:r>
            <a:r>
              <a:rPr lang="zh-TW" altLang="en-US" sz="2000" dirty="0" smtClean="0"/>
              <a:t>「</a:t>
            </a:r>
            <a:r>
              <a:rPr lang="zh-TW" altLang="en-US" sz="2000" dirty="0"/>
              <a:t>師生溝通與人際互動</a:t>
            </a:r>
            <a:r>
              <a:rPr lang="zh-TW" altLang="en-US" sz="2000" dirty="0" smtClean="0"/>
              <a:t>」</a:t>
            </a:r>
            <a:endParaRPr lang="en-US" altLang="zh-TW" sz="20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en-US" sz="2000" dirty="0" smtClean="0"/>
              <a:t>承辦</a:t>
            </a:r>
            <a:r>
              <a:rPr lang="zh-TW" altLang="en-US" sz="2000" dirty="0"/>
              <a:t>人：教務處教學發展中心王苡晴</a:t>
            </a:r>
            <a:r>
              <a:rPr lang="zh-TW" altLang="en-US" sz="2000" dirty="0" smtClean="0"/>
              <a:t>小姐 </a:t>
            </a:r>
            <a:r>
              <a:rPr lang="en-US" altLang="zh-TW" sz="2000" dirty="0" smtClean="0"/>
              <a:t>Ms. Wang</a:t>
            </a:r>
            <a:r>
              <a:rPr lang="zh-TW" altLang="en-US" sz="2000" dirty="0" smtClean="0"/>
              <a:t>，</a:t>
            </a:r>
            <a:r>
              <a:rPr lang="zh-TW" altLang="en-US" sz="2000" dirty="0"/>
              <a:t>分機</a:t>
            </a:r>
            <a:r>
              <a:rPr lang="en-US" altLang="zh-TW" sz="2000" dirty="0" smtClean="0"/>
              <a:t>2162 </a:t>
            </a:r>
            <a:r>
              <a:rPr lang="zh-TW" altLang="en-US" sz="20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1362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333" y="332656"/>
            <a:ext cx="8352928" cy="687610"/>
          </a:xfrm>
        </p:spPr>
        <p:txBody>
          <a:bodyPr>
            <a:normAutofit/>
          </a:bodyPr>
          <a:lstStyle/>
          <a:p>
            <a:pPr algn="ctr"/>
            <a:r>
              <a:rPr lang="en-US" altLang="zh-TW" sz="3800" dirty="0" smtClean="0">
                <a:solidFill>
                  <a:srgbClr val="0000FF"/>
                </a:solidFill>
              </a:rPr>
              <a:t>Teaching Assistant(TA)Training</a:t>
            </a:r>
            <a:endParaRPr lang="zh-TW" altLang="en-US" sz="3800" dirty="0">
              <a:solidFill>
                <a:srgbClr val="0000FF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5040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/>
              <a:t>For </a:t>
            </a:r>
            <a:r>
              <a:rPr lang="en-US" altLang="zh-TW" sz="2000" dirty="0" smtClean="0"/>
              <a:t>obtaining </a:t>
            </a:r>
            <a:r>
              <a:rPr lang="en-US" altLang="zh-TW" sz="2000" dirty="0"/>
              <a:t>teaching assistant </a:t>
            </a:r>
            <a:r>
              <a:rPr lang="en-US" altLang="zh-TW" sz="2000" dirty="0" smtClean="0"/>
              <a:t>qualification, you need to join</a:t>
            </a:r>
            <a:r>
              <a:rPr lang="zh-TW" altLang="en-US" sz="2000" dirty="0"/>
              <a:t> </a:t>
            </a:r>
            <a:r>
              <a:rPr lang="zh-TW" altLang="en-US" sz="2000" dirty="0" smtClean="0"/>
              <a:t>「</a:t>
            </a:r>
            <a:r>
              <a:rPr lang="en-US" altLang="zh-TW" sz="2000" dirty="0" smtClean="0"/>
              <a:t>Teaching Assistant Training Courses</a:t>
            </a:r>
            <a:r>
              <a:rPr lang="zh-TW" altLang="en-US" sz="2000" dirty="0" smtClean="0"/>
              <a:t>」 </a:t>
            </a:r>
            <a:r>
              <a:rPr lang="en-US" altLang="zh-TW" sz="2000" dirty="0" smtClean="0"/>
              <a:t>held by</a:t>
            </a:r>
            <a:r>
              <a:rPr lang="zh-TW" altLang="en-US" sz="2000" dirty="0" smtClean="0"/>
              <a:t>「</a:t>
            </a:r>
            <a:r>
              <a:rPr lang="en-US" altLang="zh-TW" sz="2000" dirty="0"/>
              <a:t>Office of Academic </a:t>
            </a:r>
            <a:r>
              <a:rPr lang="en-US" altLang="zh-TW" sz="2000" dirty="0" smtClean="0"/>
              <a:t>Affairs (on line)</a:t>
            </a:r>
            <a:r>
              <a:rPr lang="zh-TW" altLang="en-US" sz="2000" dirty="0" smtClean="0"/>
              <a:t>」＆「</a:t>
            </a:r>
            <a:r>
              <a:rPr lang="en-US" altLang="zh-TW" sz="2000" dirty="0" smtClean="0"/>
              <a:t>College of Science (on site)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,totally 8 hours at least.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/>
              <a:t>Registration </a:t>
            </a:r>
            <a:r>
              <a:rPr lang="en-US" altLang="zh-TW" sz="2000" dirty="0" smtClean="0"/>
              <a:t>Web</a:t>
            </a:r>
            <a:r>
              <a:rPr lang="zh-TW" altLang="en-US" sz="2000" dirty="0" smtClean="0"/>
              <a:t>：</a:t>
            </a:r>
            <a:r>
              <a:rPr lang="en-US" altLang="zh-TW" sz="2000" dirty="0">
                <a:hlinkClick r:id="rId2"/>
              </a:rPr>
              <a:t>http://</a:t>
            </a:r>
            <a:r>
              <a:rPr lang="en-US" altLang="zh-TW" sz="2000" dirty="0" smtClean="0">
                <a:hlinkClick r:id="rId2"/>
              </a:rPr>
              <a:t>www.course.acad.nsysu.edu.tw/TAsystem/login.php</a:t>
            </a:r>
            <a:endParaRPr lang="en-US" altLang="zh-TW" sz="2000" dirty="0" smtClean="0"/>
          </a:p>
          <a:p>
            <a:pPr marL="269875" indent="0">
              <a:spcBef>
                <a:spcPts val="0"/>
              </a:spcBef>
              <a:buNone/>
            </a:pPr>
            <a:r>
              <a:rPr lang="en-US" altLang="zh-TW" sz="2000" dirty="0"/>
              <a:t>Registration </a:t>
            </a:r>
            <a:r>
              <a:rPr lang="en-US" altLang="zh-TW" sz="2000" dirty="0" smtClean="0"/>
              <a:t>Web </a:t>
            </a:r>
            <a:r>
              <a:rPr lang="en-US" altLang="zh-TW" sz="2000" dirty="0"/>
              <a:t>Path: Office of Academic </a:t>
            </a:r>
            <a:r>
              <a:rPr lang="en-US" altLang="zh-TW" sz="2000" dirty="0" smtClean="0"/>
              <a:t>Affairs/(right) </a:t>
            </a:r>
            <a:r>
              <a:rPr lang="en-US" altLang="zh-TW" sz="2000" dirty="0"/>
              <a:t>TA</a:t>
            </a:r>
            <a:r>
              <a:rPr lang="zh-TW" altLang="en-US" sz="2000" dirty="0"/>
              <a:t>教學助理培訓</a:t>
            </a:r>
            <a:r>
              <a:rPr lang="zh-TW" altLang="en-US" sz="2000" dirty="0" smtClean="0"/>
              <a:t>資訊網 </a:t>
            </a:r>
            <a:r>
              <a:rPr lang="en-US" altLang="zh-TW" sz="2000" dirty="0" smtClean="0"/>
              <a:t>TA </a:t>
            </a:r>
            <a:r>
              <a:rPr lang="en-US" altLang="zh-TW" sz="2000" dirty="0"/>
              <a:t>Teaching Assistant Training Information Network </a:t>
            </a:r>
            <a:r>
              <a:rPr lang="en-US" altLang="zh-TW" sz="2000" dirty="0" smtClean="0"/>
              <a:t>(</a:t>
            </a:r>
            <a:r>
              <a:rPr lang="en-US" altLang="zh-TW" sz="2000" dirty="0"/>
              <a:t>Please register to create an account for the first time</a:t>
            </a:r>
            <a:r>
              <a:rPr lang="en-US" altLang="zh-TW" sz="2000" dirty="0" smtClean="0"/>
              <a:t>.)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Deadline: normally within 2~4 weeks after semester starting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40629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59693" cy="127005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/>
              <a:t>中山大學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>
                <a:solidFill>
                  <a:srgbClr val="0000FF"/>
                </a:solidFill>
              </a:rPr>
              <a:t>「學術研究</a:t>
            </a:r>
            <a:r>
              <a:rPr lang="zh-TW" altLang="en-US" dirty="0" smtClean="0">
                <a:solidFill>
                  <a:srgbClr val="0000FF"/>
                </a:solidFill>
              </a:rPr>
              <a:t>倫理」</a:t>
            </a:r>
            <a:r>
              <a:rPr lang="zh-TW" altLang="en-US" dirty="0">
                <a:solidFill>
                  <a:srgbClr val="0000FF"/>
                </a:solidFill>
              </a:rPr>
              <a:t>課程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690742"/>
            <a:ext cx="8159693" cy="404251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zh-TW" altLang="en-US" sz="2600" dirty="0"/>
              <a:t>依據</a:t>
            </a:r>
            <a:r>
              <a:rPr lang="zh-TW" altLang="en-US" sz="2600" dirty="0" smtClean="0"/>
              <a:t>「中山大學</a:t>
            </a:r>
            <a:r>
              <a:rPr lang="zh-TW" altLang="en-US" sz="2600" dirty="0"/>
              <a:t>學術研究倫理教育研習課程實施</a:t>
            </a:r>
            <a:r>
              <a:rPr lang="zh-TW" altLang="en-US" sz="2600" dirty="0" smtClean="0"/>
              <a:t>要點</a:t>
            </a:r>
            <a:r>
              <a:rPr lang="en-US" altLang="zh-TW" sz="2600" dirty="0" smtClean="0"/>
              <a:t>(104/03/19</a:t>
            </a:r>
            <a:r>
              <a:rPr lang="zh-TW" altLang="en-US" sz="2600" dirty="0" smtClean="0"/>
              <a:t>修正</a:t>
            </a:r>
            <a:r>
              <a:rPr lang="en-US" altLang="zh-TW" sz="2600" dirty="0" smtClean="0"/>
              <a:t>)</a:t>
            </a:r>
            <a:r>
              <a:rPr lang="zh-TW" altLang="en-US" sz="2600" dirty="0" smtClean="0"/>
              <a:t> 」。</a:t>
            </a:r>
            <a:endParaRPr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600" dirty="0" smtClean="0"/>
              <a:t>自 </a:t>
            </a:r>
            <a:r>
              <a:rPr lang="en-US" altLang="zh-TW" sz="2600" dirty="0"/>
              <a:t>104</a:t>
            </a:r>
            <a:r>
              <a:rPr lang="zh-TW" altLang="en-US" sz="2600" dirty="0"/>
              <a:t>學年度起入學之碩士班（含碩士在職專班</a:t>
            </a:r>
            <a:r>
              <a:rPr lang="zh-TW" altLang="en-US" sz="2600" dirty="0" smtClean="0"/>
              <a:t>）、博士</a:t>
            </a:r>
            <a:r>
              <a:rPr lang="zh-TW" altLang="en-US" sz="2600" dirty="0"/>
              <a:t>班學生，以</a:t>
            </a:r>
            <a:r>
              <a:rPr lang="zh-TW" altLang="en-US" sz="2600" dirty="0">
                <a:solidFill>
                  <a:srgbClr val="0000FF"/>
                </a:solidFill>
              </a:rPr>
              <a:t>入學第一學年結束前修習本課程為原則</a:t>
            </a:r>
            <a:r>
              <a:rPr lang="zh-TW" altLang="en-US" sz="2600" dirty="0"/>
              <a:t>。 </a:t>
            </a:r>
            <a:r>
              <a:rPr lang="zh-TW" altLang="en-US" sz="2600" dirty="0" smtClean="0"/>
              <a:t>未</a:t>
            </a:r>
            <a:r>
              <a:rPr lang="zh-TW" altLang="en-US" sz="2600" dirty="0"/>
              <a:t>通過者，不得申請學位考試。</a:t>
            </a:r>
            <a:endParaRPr lang="en-US" altLang="zh-TW" sz="2600" dirty="0" smtClean="0"/>
          </a:p>
          <a:p>
            <a:endParaRPr lang="en-US" altLang="zh-TW" dirty="0" smtClean="0"/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7171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3" y="260648"/>
            <a:ext cx="8280921" cy="648072"/>
          </a:xfrm>
        </p:spPr>
        <p:txBody>
          <a:bodyPr>
            <a:normAutofit/>
          </a:bodyPr>
          <a:lstStyle/>
          <a:p>
            <a:pPr algn="ctr"/>
            <a:r>
              <a:rPr lang="zh-TW" altLang="en-US" sz="2200" dirty="0"/>
              <a:t>中山大學學術研究倫理教育研習課程實施</a:t>
            </a:r>
            <a:r>
              <a:rPr lang="zh-TW" altLang="en-US" sz="2200" dirty="0" smtClean="0"/>
              <a:t>要點</a:t>
            </a:r>
            <a:r>
              <a:rPr lang="en-US" altLang="zh-TW" sz="2200" dirty="0" smtClean="0"/>
              <a:t>(104/03/19</a:t>
            </a:r>
            <a:r>
              <a:rPr lang="zh-TW" altLang="en-US" sz="2200" dirty="0" smtClean="0"/>
              <a:t>定訂</a:t>
            </a:r>
            <a:r>
              <a:rPr lang="en-US" altLang="zh-TW" sz="2200" dirty="0" smtClean="0"/>
              <a:t>)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690742"/>
            <a:ext cx="8159693" cy="4042514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zh-TW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186967"/>
            <a:ext cx="8042108" cy="667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1742" y="275917"/>
            <a:ext cx="7890882" cy="776819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中山大學</a:t>
            </a:r>
            <a:r>
              <a:rPr lang="zh-TW" altLang="en-US" dirty="0" smtClean="0"/>
              <a:t>學術倫理課程</a:t>
            </a:r>
            <a:r>
              <a:rPr lang="en-US" altLang="zh-TW" dirty="0"/>
              <a:t> </a:t>
            </a:r>
            <a:r>
              <a:rPr lang="zh-TW" altLang="en-US" dirty="0" smtClean="0"/>
              <a:t>線上課程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16644"/>
            <a:ext cx="8352928" cy="533669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zh-TW" altLang="en-US" sz="8800" dirty="0"/>
              <a:t>採行教育部推行「校園學術倫理教育與機制發展計畫」之數位</a:t>
            </a:r>
            <a:r>
              <a:rPr lang="zh-TW" altLang="en-US" sz="8800" dirty="0" smtClean="0"/>
              <a:t>課程</a:t>
            </a:r>
            <a:endParaRPr lang="en-US" altLang="zh-TW" sz="8800" dirty="0" smtClean="0"/>
          </a:p>
          <a:p>
            <a:pPr marL="354013" lvl="1" indent="-354013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TW" altLang="en-US" sz="8800" dirty="0" smtClean="0">
                <a:solidFill>
                  <a:srgbClr val="0000FF"/>
                </a:solidFill>
              </a:rPr>
              <a:t>學術論理線上課程</a:t>
            </a:r>
            <a:endParaRPr lang="en-US" altLang="zh-TW" sz="8800" dirty="0" smtClean="0">
              <a:solidFill>
                <a:srgbClr val="0000FF"/>
              </a:solidFill>
            </a:endParaRPr>
          </a:p>
          <a:p>
            <a:pPr marL="269875" lvl="2" indent="0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None/>
            </a:pPr>
            <a:r>
              <a:rPr lang="zh-TW" altLang="en-US" sz="8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「臺灣學術倫理教育資源中心</a:t>
            </a:r>
            <a:r>
              <a:rPr lang="zh-TW" altLang="en-US" sz="8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」</a:t>
            </a:r>
            <a:r>
              <a:rPr lang="zh-TW" altLang="en-US" sz="8800" dirty="0" smtClean="0">
                <a:solidFill>
                  <a:srgbClr val="0000FF"/>
                </a:solidFill>
              </a:rPr>
              <a:t>：</a:t>
            </a:r>
            <a:r>
              <a:rPr lang="en-US" altLang="zh-TW" sz="8800" dirty="0" smtClean="0">
                <a:solidFill>
                  <a:srgbClr val="0000FF"/>
                </a:solidFill>
                <a:hlinkClick r:id="rId2"/>
              </a:rPr>
              <a:t>https://</a:t>
            </a:r>
            <a:r>
              <a:rPr lang="en-US" altLang="zh-TW" sz="8800" dirty="0">
                <a:solidFill>
                  <a:srgbClr val="0000FF"/>
                </a:solidFill>
                <a:hlinkClick r:id="rId2"/>
              </a:rPr>
              <a:t>ethics.nctu.edu.tw/</a:t>
            </a:r>
            <a:r>
              <a:rPr lang="en-US" altLang="zh-TW" sz="8800" dirty="0">
                <a:solidFill>
                  <a:srgbClr val="0000FF"/>
                </a:solidFill>
                <a:hlinkClick r:id="rId3"/>
              </a:rPr>
              <a:t> </a:t>
            </a:r>
            <a:endParaRPr lang="en-US" altLang="zh-TW" sz="8800" dirty="0" smtClean="0">
              <a:solidFill>
                <a:srgbClr val="0000FF"/>
              </a:solidFill>
            </a:endParaRPr>
          </a:p>
          <a:p>
            <a:pPr marL="354013" indent="-354013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zh-TW" altLang="en-US" sz="8800" dirty="0" smtClean="0"/>
              <a:t>請依教務處網頁公告帳號及預設密碼登入。</a:t>
            </a:r>
          </a:p>
          <a:p>
            <a:pPr marL="354013" indent="-354013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zh-TW" altLang="en-US" sz="8800" dirty="0" smtClean="0"/>
              <a:t>同學通過修習之紀錄將開放系所查詢（系所帳號另行通知），並轉入本校學位考試系統供學位考試申請管控，同學亦可於系統自行列印通過證明留存。</a:t>
            </a:r>
          </a:p>
          <a:p>
            <a:pPr marL="354013" indent="-354013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zh-TW" altLang="en-US" sz="8800" dirty="0" smtClean="0"/>
              <a:t>詳細</a:t>
            </a:r>
            <a:r>
              <a:rPr lang="zh-TW" altLang="en-US" sz="8800" dirty="0"/>
              <a:t>課程資訊及登入課程系統方式另於教務處網頁</a:t>
            </a:r>
            <a:r>
              <a:rPr lang="zh-TW" altLang="en-US" sz="8800" dirty="0" smtClean="0"/>
              <a:t>公告</a:t>
            </a:r>
            <a:r>
              <a:rPr lang="zh-TW" altLang="en-US" sz="8800" dirty="0"/>
              <a:t>。</a:t>
            </a:r>
            <a:endParaRPr lang="en-US" altLang="zh-TW" sz="8800" dirty="0" smtClean="0"/>
          </a:p>
          <a:p>
            <a:pPr marL="354013" lvl="1" indent="-354013">
              <a:lnSpc>
                <a:spcPct val="17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zh-TW" altLang="en-US" sz="8800" dirty="0" smtClean="0">
                <a:solidFill>
                  <a:srgbClr val="0000FF"/>
                </a:solidFill>
              </a:rPr>
              <a:t>教務處首頁</a:t>
            </a:r>
            <a:r>
              <a:rPr lang="en-US" altLang="zh-TW" sz="8800" dirty="0">
                <a:solidFill>
                  <a:srgbClr val="0000FF"/>
                </a:solidFill>
              </a:rPr>
              <a:t>(</a:t>
            </a:r>
            <a:r>
              <a:rPr lang="en-US" altLang="zh-TW" sz="8800" dirty="0">
                <a:solidFill>
                  <a:srgbClr val="0000FF"/>
                </a:solidFill>
                <a:hlinkClick r:id="rId4"/>
              </a:rPr>
              <a:t>http://</a:t>
            </a:r>
            <a:r>
              <a:rPr lang="en-US" altLang="zh-TW" sz="8800" dirty="0" smtClean="0">
                <a:solidFill>
                  <a:srgbClr val="0000FF"/>
                </a:solidFill>
                <a:hlinkClick r:id="rId4"/>
              </a:rPr>
              <a:t>oaa.nsysu.edu.tw/bin/home.php</a:t>
            </a:r>
            <a:r>
              <a:rPr lang="en-US" altLang="zh-TW" sz="8800" dirty="0" smtClean="0">
                <a:solidFill>
                  <a:srgbClr val="0000FF"/>
                </a:solidFill>
              </a:rPr>
              <a:t> )/(</a:t>
            </a:r>
            <a:r>
              <a:rPr lang="zh-TW" altLang="en-US" sz="8800" dirty="0" smtClean="0">
                <a:solidFill>
                  <a:srgbClr val="0000FF"/>
                </a:solidFill>
              </a:rPr>
              <a:t>上方</a:t>
            </a:r>
            <a:r>
              <a:rPr lang="en-US" altLang="zh-TW" sz="8800" dirty="0" smtClean="0">
                <a:solidFill>
                  <a:srgbClr val="0000FF"/>
                </a:solidFill>
              </a:rPr>
              <a:t>)</a:t>
            </a:r>
            <a:r>
              <a:rPr lang="zh-TW" altLang="en-US" sz="8800" dirty="0" smtClean="0">
                <a:solidFill>
                  <a:srgbClr val="0000FF"/>
                </a:solidFill>
              </a:rPr>
              <a:t>學生專區</a:t>
            </a:r>
            <a:r>
              <a:rPr lang="en-US" altLang="zh-TW" sz="8800" dirty="0" smtClean="0">
                <a:solidFill>
                  <a:srgbClr val="0000FF"/>
                </a:solidFill>
              </a:rPr>
              <a:t>/</a:t>
            </a:r>
            <a:r>
              <a:rPr lang="zh-TW" altLang="en-US" sz="8800" dirty="0" smtClean="0">
                <a:solidFill>
                  <a:srgbClr val="0000FF"/>
                </a:solidFill>
              </a:rPr>
              <a:t>畢業</a:t>
            </a:r>
            <a:r>
              <a:rPr lang="en-US" altLang="zh-TW" sz="8800" dirty="0" smtClean="0">
                <a:solidFill>
                  <a:srgbClr val="0000FF"/>
                </a:solidFill>
              </a:rPr>
              <a:t>/</a:t>
            </a:r>
            <a:r>
              <a:rPr lang="zh-TW" altLang="en-US" sz="8800" dirty="0">
                <a:solidFill>
                  <a:srgbClr val="0000FF"/>
                </a:solidFill>
              </a:rPr>
              <a:t>研究生學術研究倫理教育研習課程</a:t>
            </a:r>
            <a:r>
              <a:rPr lang="zh-TW" altLang="en-US" sz="8800" dirty="0" smtClean="0">
                <a:solidFill>
                  <a:srgbClr val="0000FF"/>
                </a:solidFill>
              </a:rPr>
              <a:t>專區</a:t>
            </a:r>
            <a:endParaRPr lang="en-US" altLang="zh-TW" sz="6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9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8097" y="34595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3800" dirty="0"/>
              <a:t>中山大學學術</a:t>
            </a:r>
            <a:r>
              <a:rPr lang="zh-TW" altLang="en-US" sz="3800" dirty="0" smtClean="0"/>
              <a:t>倫理線上課程網站</a:t>
            </a:r>
            <a:r>
              <a:rPr lang="en-US" altLang="zh-TW" sz="3800" dirty="0" smtClean="0"/>
              <a:t/>
            </a:r>
            <a:br>
              <a:rPr lang="en-US" altLang="zh-TW" sz="3800" dirty="0" smtClean="0"/>
            </a:br>
            <a:r>
              <a:rPr lang="en-US" altLang="zh-TW" sz="3800" dirty="0">
                <a:hlinkClick r:id="rId2"/>
              </a:rPr>
              <a:t>http://ethics.nctu.edu.tw</a:t>
            </a:r>
            <a:r>
              <a:rPr lang="en-US" altLang="zh-TW" sz="3800" dirty="0" smtClean="0">
                <a:hlinkClick r:id="rId2"/>
              </a:rPr>
              <a:t>/</a:t>
            </a:r>
            <a:r>
              <a:rPr lang="en-US" altLang="zh-TW" sz="3800" dirty="0" smtClean="0"/>
              <a:t> </a:t>
            </a:r>
            <a:endParaRPr lang="zh-TW" altLang="en-US" sz="3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386283"/>
            <a:ext cx="8690001" cy="309274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671517"/>
            <a:ext cx="3240360" cy="22388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80" y="1844824"/>
            <a:ext cx="49962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6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921" y="332656"/>
            <a:ext cx="8424936" cy="720080"/>
          </a:xfrm>
        </p:spPr>
        <p:txBody>
          <a:bodyPr>
            <a:noAutofit/>
          </a:bodyPr>
          <a:lstStyle/>
          <a:p>
            <a:pPr algn="ctr"/>
            <a:r>
              <a:rPr lang="en-US" altLang="zh-TW" sz="3600" dirty="0" smtClean="0">
                <a:solidFill>
                  <a:srgbClr val="0000FF"/>
                </a:solidFill>
              </a:rPr>
              <a:t>Academic </a:t>
            </a:r>
            <a:r>
              <a:rPr lang="en-US" altLang="zh-TW" sz="3600" dirty="0">
                <a:solidFill>
                  <a:srgbClr val="0000FF"/>
                </a:solidFill>
              </a:rPr>
              <a:t>Research Ethics </a:t>
            </a:r>
            <a:r>
              <a:rPr lang="en-US" altLang="zh-TW" sz="3600" dirty="0" smtClean="0">
                <a:solidFill>
                  <a:srgbClr val="0000FF"/>
                </a:solidFill>
              </a:rPr>
              <a:t>Course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2" y="1162397"/>
            <a:ext cx="8159693" cy="3024336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en-US" altLang="zh-TW" sz="2000" dirty="0"/>
              <a:t>Master and </a:t>
            </a:r>
            <a:r>
              <a:rPr lang="en-US" altLang="zh-TW" sz="2000" dirty="0" err="1" smtClean="0"/>
              <a:t>Phd</a:t>
            </a:r>
            <a:r>
              <a:rPr lang="en-US" altLang="zh-TW" sz="2000" dirty="0" smtClean="0"/>
              <a:t> Students need </a:t>
            </a:r>
            <a:r>
              <a:rPr lang="en-US" altLang="zh-TW" sz="2000" dirty="0"/>
              <a:t>to take </a:t>
            </a:r>
            <a:r>
              <a:rPr lang="zh-TW" altLang="en-US" sz="2000" dirty="0" smtClean="0"/>
              <a:t>「</a:t>
            </a:r>
            <a:r>
              <a:rPr lang="en-US" altLang="zh-TW" sz="2000" dirty="0" smtClean="0"/>
              <a:t>Academic </a:t>
            </a:r>
            <a:r>
              <a:rPr lang="en-US" altLang="zh-TW" sz="2000" dirty="0"/>
              <a:t>Research Ethics </a:t>
            </a:r>
            <a:r>
              <a:rPr lang="en-US" altLang="zh-TW" sz="2000" dirty="0" smtClean="0"/>
              <a:t>Course(on line)</a:t>
            </a:r>
            <a:r>
              <a:rPr lang="zh-TW" altLang="en-US" sz="2000" dirty="0" smtClean="0"/>
              <a:t>」</a:t>
            </a:r>
            <a:r>
              <a:rPr lang="en-US" altLang="zh-TW" sz="2000" dirty="0" smtClean="0"/>
              <a:t>at first semester year</a:t>
            </a:r>
            <a:r>
              <a:rPr lang="en-US" altLang="zh-TW" sz="2000" dirty="0"/>
              <a:t>. Those who do not pass may not apply for a degree examination</a:t>
            </a:r>
            <a:r>
              <a:rPr lang="en-US" altLang="zh-TW" sz="2000" dirty="0" smtClean="0"/>
              <a:t>. </a:t>
            </a:r>
          </a:p>
          <a:p>
            <a:pPr marL="514350" indent="-514350" algn="just">
              <a:buFont typeface="+mj-lt"/>
              <a:buAutoNum type="arabicPeriod"/>
              <a:tabLst>
                <a:tab pos="981075" algn="l"/>
              </a:tabLst>
            </a:pPr>
            <a:r>
              <a:rPr lang="en-US" altLang="zh-TW" sz="2000" dirty="0"/>
              <a:t>Academic Research Ethics </a:t>
            </a:r>
            <a:r>
              <a:rPr lang="en-US" altLang="zh-TW" sz="2000" dirty="0" smtClean="0"/>
              <a:t>Course (</a:t>
            </a:r>
            <a:r>
              <a:rPr lang="en-US" altLang="zh-TW" sz="2000" dirty="0"/>
              <a:t>on line) </a:t>
            </a:r>
            <a:r>
              <a:rPr lang="en-US" altLang="zh-TW" sz="2000" dirty="0" smtClean="0"/>
              <a:t>(Center for Taiwan Academic Research Ethics Education)</a:t>
            </a:r>
            <a:r>
              <a:rPr lang="zh-TW" altLang="en-US" sz="2000" dirty="0" smtClean="0"/>
              <a:t>：</a:t>
            </a:r>
            <a:endParaRPr lang="en-US" altLang="zh-TW" sz="2000" dirty="0" smtClean="0"/>
          </a:p>
          <a:p>
            <a:pPr marL="541338" indent="0" algn="just">
              <a:buNone/>
              <a:tabLst>
                <a:tab pos="981075" algn="l"/>
              </a:tabLst>
            </a:pPr>
            <a:r>
              <a:rPr lang="zh-TW" altLang="en-US" sz="2000" dirty="0" smtClean="0"/>
              <a:t> </a:t>
            </a:r>
            <a:r>
              <a:rPr lang="en-US" altLang="zh-TW" sz="2000" dirty="0" smtClean="0">
                <a:hlinkClick r:id="rId2"/>
              </a:rPr>
              <a:t>https</a:t>
            </a:r>
            <a:r>
              <a:rPr lang="en-US" altLang="zh-TW" sz="2000" dirty="0">
                <a:hlinkClick r:id="rId2"/>
              </a:rPr>
              <a:t>://ethics.nctu.edu.tw</a:t>
            </a:r>
            <a:r>
              <a:rPr lang="en-US" altLang="zh-TW" sz="2000" dirty="0" smtClean="0">
                <a:hlinkClick r:id="rId2"/>
              </a:rPr>
              <a:t>/</a:t>
            </a:r>
            <a:r>
              <a:rPr lang="en-US" altLang="zh-TW" sz="2000" dirty="0" smtClean="0"/>
              <a:t>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296394"/>
            <a:ext cx="49962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-白底藍框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3" id="{EEE6BBB4-E18D-448A-BEC0-3D5113DBE347}" vid="{547D75A3-4911-4006-B3DF-B38AE618CD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20D7911-0CAB-4AEF-86EF-CEB0DF3661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佈景主題1-白底藍框</Template>
  <TotalTime>0</TotalTime>
  <Words>1235</Words>
  <Application>Microsoft Office PowerPoint</Application>
  <PresentationFormat>如螢幕大小 (4:3)</PresentationFormat>
  <Paragraphs>120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微軟正黑體</vt:lpstr>
      <vt:lpstr>新細明體</vt:lpstr>
      <vt:lpstr>Arial</vt:lpstr>
      <vt:lpstr>Calibri</vt:lpstr>
      <vt:lpstr>Times New Roman</vt:lpstr>
      <vt:lpstr>Wingdings</vt:lpstr>
      <vt:lpstr>佈景主題1-白底藍框</vt:lpstr>
      <vt:lpstr>中山大學 理學院 107-1學期教學助理TA培訓 2018/09/28(星期五)</vt:lpstr>
      <vt:lpstr>教學助理TA培訓</vt:lpstr>
      <vt:lpstr>教務處 教學助理TA培訓 線上課程</vt:lpstr>
      <vt:lpstr>Teaching Assistant(TA)Training</vt:lpstr>
      <vt:lpstr>中山大學 「學術研究倫理」課程</vt:lpstr>
      <vt:lpstr>中山大學學術研究倫理教育研習課程實施要點(104/03/19定訂)</vt:lpstr>
      <vt:lpstr>中山大學學術倫理課程 線上課程</vt:lpstr>
      <vt:lpstr>中山大學學術倫理線上課程網站 http://ethics.nctu.edu.tw/ </vt:lpstr>
      <vt:lpstr>Academic Research Ethics Course</vt:lpstr>
      <vt:lpstr>中山大學理學院</vt:lpstr>
      <vt:lpstr>教室借用-注意事項</vt:lpstr>
      <vt:lpstr>PowerPoint 簡報</vt:lpstr>
      <vt:lpstr>PowerPoint 簡報</vt:lpstr>
      <vt:lpstr>PowerPoint 簡報</vt:lpstr>
      <vt:lpstr>PowerPoint 簡報</vt:lpstr>
      <vt:lpstr>教室使用-注意事項一覽表</vt:lpstr>
      <vt:lpstr>教室使用-注意事項一覽表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2012-04-19T01:52:41Z</dcterms:created>
  <dcterms:modified xsi:type="dcterms:W3CDTF">2018-09-05T08:21:18Z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TC010362649</vt:lpwstr>
  </property>
</Properties>
</file>